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Proxima Nova"/>
      <p:regular r:id="rId29"/>
      <p:bold r:id="rId30"/>
      <p:italic r:id="rId31"/>
      <p:boldItalic r:id="rId32"/>
    </p:embeddedFont>
    <p:embeddedFont>
      <p:font typeface="Roboto Mon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7738FA2-BA6B-45D3-8877-31B9A66C0D19}">
  <a:tblStyle styleId="{47738FA2-BA6B-45D3-8877-31B9A66C0D1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italic.fntdata"/><Relationship Id="rId30" Type="http://schemas.openxmlformats.org/officeDocument/2006/relationships/font" Target="fonts/ProximaNova-bold.fntdata"/><Relationship Id="rId11" Type="http://schemas.openxmlformats.org/officeDocument/2006/relationships/slide" Target="slides/slide5.xml"/><Relationship Id="rId33" Type="http://schemas.openxmlformats.org/officeDocument/2006/relationships/font" Target="fonts/RobotoMono-regular.fntdata"/><Relationship Id="rId10" Type="http://schemas.openxmlformats.org/officeDocument/2006/relationships/slide" Target="slides/slide4.xml"/><Relationship Id="rId32" Type="http://schemas.openxmlformats.org/officeDocument/2006/relationships/font" Target="fonts/ProximaNova-boldItalic.fntdata"/><Relationship Id="rId13" Type="http://schemas.openxmlformats.org/officeDocument/2006/relationships/slide" Target="slides/slide7.xml"/><Relationship Id="rId35" Type="http://schemas.openxmlformats.org/officeDocument/2006/relationships/font" Target="fonts/RobotoMono-italic.fntdata"/><Relationship Id="rId12" Type="http://schemas.openxmlformats.org/officeDocument/2006/relationships/slide" Target="slides/slide6.xml"/><Relationship Id="rId34" Type="http://schemas.openxmlformats.org/officeDocument/2006/relationships/font" Target="fonts/RobotoMon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RobotoMon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 – Title">
  <p:cSld name="Divider">
    <p:bg>
      <p:bgPr>
        <a:solidFill>
          <a:schemeClr val="lt2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0276.jpg" id="7" name="Google Shape;7;p2"/>
          <p:cNvPicPr preferRelativeResize="0"/>
          <p:nvPr/>
        </p:nvPicPr>
        <p:blipFill rotWithShape="1">
          <a:blip r:embed="rId2">
            <a:alphaModFix/>
          </a:blip>
          <a:srcRect b="8284" l="-1871" r="9671" t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9;p2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" name="Google Shape;10;p2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b="0" i="0" sz="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Google Shape;13;p2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– Intro">
  <p:cSld name="Intr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rgbClr val="001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5" name="Google Shape;25;p3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Google Shape;26;p3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●"/>
              <a:defRPr b="0" i="0" sz="1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○"/>
              <a:defRPr b="0" i="0" sz="1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■"/>
              <a:defRPr b="0" i="0" sz="1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●"/>
              <a:defRPr b="0" i="0" sz="1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○"/>
              <a:defRPr b="0" i="0" sz="1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■"/>
              <a:defRPr b="0" i="0" sz="1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●"/>
              <a:defRPr b="0" i="0" sz="1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○"/>
              <a:defRPr b="0" i="0" sz="1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marR="0" rtl="0" algn="l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rgbClr val="FFFFFF"/>
              </a:buClr>
              <a:buSzPts val="1600"/>
              <a:buFont typeface="Proxima Nova"/>
              <a:buChar char="■"/>
              <a:defRPr b="0" i="0" sz="1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29" name="Google Shape;29;p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0" name="Google Shape;30;p3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– Divider">
  <p:cSld name="Divider_1">
    <p:bg>
      <p:bgPr>
        <a:solidFill>
          <a:schemeClr val="dk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Proxima Nova"/>
              <a:buNone/>
              <a:defRPr b="1" i="0" sz="40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0" name="Google Shape;40;p4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4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2" name="Google Shape;42;p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3" name="Google Shape;43;p4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 – 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 – Diagram Box">
  <p:cSld name="Title Slide_4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6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001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" name="Google Shape;55;p6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6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6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" name="Google Shape;58;p6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9" name="Google Shape;59;p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0" name="Google Shape;60;p6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 – Design Grid">
  <p:cSld name="Title Slide_3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71" name="Google Shape;71;p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2" name="Google Shape;72;p7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– Sidebar">
  <p:cSld name="CUSTOM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8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003F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" name="Google Shape;82;p8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3" name="Google Shape;83;p8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8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5" name="Google Shape;85;p8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i="0" sz="13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i="0" sz="13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i="0" sz="13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i="0" sz="13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i="0" sz="13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i="0" sz="13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i="0" sz="13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i="0" sz="13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marR="0" rtl="0" algn="l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i="0" sz="13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86" name="Google Shape;86;p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7" name="Google Shape;87;p8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">
  <p:cSld name="CUSTOM_8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9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p9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8" name="Google Shape;98;p9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003F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9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●"/>
              <a:defRPr b="0" i="0" sz="13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○"/>
              <a:defRPr b="0" i="0" sz="13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■"/>
              <a:defRPr b="0" i="0" sz="13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●"/>
              <a:defRPr b="0" i="0" sz="13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○"/>
              <a:defRPr b="0" i="0" sz="13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■"/>
              <a:defRPr b="0" i="0" sz="13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●"/>
              <a:defRPr b="0" i="0" sz="13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○"/>
              <a:defRPr b="0" i="0" sz="13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marR="0" rtl="0" algn="l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300"/>
              <a:buFont typeface="Proxima Nova"/>
              <a:buChar char="■"/>
              <a:defRPr b="0" i="0" sz="13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0" name="Google Shape;100;p9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●"/>
              <a:defRPr b="0" i="0" sz="13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○"/>
              <a:defRPr b="0" i="0" sz="13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■"/>
              <a:defRPr b="0" i="0" sz="13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●"/>
              <a:defRPr b="0" i="0" sz="13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○"/>
              <a:defRPr b="0" i="0" sz="13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■"/>
              <a:defRPr b="0" i="0" sz="13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●"/>
              <a:defRPr b="0" i="0" sz="13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○"/>
              <a:defRPr b="0" i="0" sz="13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marR="0" rtl="0" algn="l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300"/>
              <a:buFont typeface="Proxima Nova"/>
              <a:buChar char="■"/>
              <a:defRPr b="0" i="0" sz="13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01" name="Google Shape;101;p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2" name="Google Shape;102;p9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 w/ Image">
  <p:cSld name="CUSTOM_8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1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b="0" i="0" sz="10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2" name="Google Shape;112;p10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10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10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roxima Nova"/>
              <a:buChar char="●"/>
              <a:defRPr b="0" i="0" sz="16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roxima Nova"/>
              <a:buChar char="○"/>
              <a:defRPr b="0" i="0" sz="16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roxima Nova"/>
              <a:buChar char="■"/>
              <a:defRPr b="0" i="0" sz="16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roxima Nova"/>
              <a:buChar char="●"/>
              <a:defRPr b="0" i="0" sz="16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roxima Nova"/>
              <a:buChar char="○"/>
              <a:defRPr b="0" i="0" sz="16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roxima Nova"/>
              <a:buChar char="■"/>
              <a:defRPr b="0" i="0" sz="16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roxima Nova"/>
              <a:buChar char="●"/>
              <a:defRPr b="0" i="0" sz="16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roxima Nova"/>
              <a:buChar char="○"/>
              <a:defRPr b="0" i="0" sz="16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marR="0" rtl="0" algn="l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600"/>
              <a:buFont typeface="Proxima Nova"/>
              <a:buChar char="■"/>
              <a:defRPr b="0" i="0" sz="16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15" name="Google Shape;115;p1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16" name="Google Shape;116;p10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0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otnetcore-101.pks.smanyamr.co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store.docker.com/editions/community/docker-ce-desktop-mac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registry.harbor.smanyamr.com" TargetMode="External"/><Relationship Id="rId4" Type="http://schemas.openxmlformats.org/officeDocument/2006/relationships/hyperlink" Target="http://registry.harbor.smanyamr.com/dotnetcore-101/eshop.ui:v1.0.0" TargetMode="External"/><Relationship Id="rId5" Type="http://schemas.openxmlformats.org/officeDocument/2006/relationships/hyperlink" Target="http://registry.harbor.smanyamr.com/dotnetcore-101/eshop.ui:v1.0.0" TargetMode="External"/><Relationship Id="rId6" Type="http://schemas.openxmlformats.org/officeDocument/2006/relationships/hyperlink" Target="mailto:--docker-email=srajaram@pivotal.io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getambassador.io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/>
              <a:t>Version 1.0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/>
              <a:t>May 2018</a:t>
            </a:r>
            <a:endParaRPr/>
          </a:p>
        </p:txBody>
      </p:sp>
      <p:sp>
        <p:nvSpPr>
          <p:cNvPr id="129" name="Google Shape;129;p11"/>
          <p:cNvSpPr txBox="1"/>
          <p:nvPr>
            <p:ph type="title"/>
          </p:nvPr>
        </p:nvSpPr>
        <p:spPr>
          <a:xfrm>
            <a:off x="523200" y="1737025"/>
            <a:ext cx="66432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/>
              <a:t>Dotnet core on PKS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0" lang="en-US" sz="1800"/>
              <a:t>Application Transformation Core Engineering Practice Talk</a:t>
            </a:r>
            <a:endParaRPr b="0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/>
              <a:t>Create PKS user </a:t>
            </a:r>
            <a:endParaRPr/>
          </a:p>
        </p:txBody>
      </p:sp>
      <p:sp>
        <p:nvSpPr>
          <p:cNvPr id="192" name="Google Shape;192;p20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Manage PKS clusters</a:t>
            </a:r>
            <a:endParaRPr/>
          </a:p>
        </p:txBody>
      </p:sp>
      <p:sp>
        <p:nvSpPr>
          <p:cNvPr id="193" name="Google Shape;193;p20"/>
          <p:cNvSpPr txBox="1"/>
          <p:nvPr/>
        </p:nvSpPr>
        <p:spPr>
          <a:xfrm>
            <a:off x="3273650" y="320625"/>
            <a:ext cx="5671800" cy="46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Configure PKS api access</a:t>
            </a:r>
            <a:endParaRPr b="0" i="0" sz="16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28575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uaac target api.pks.smanyamr.com:8443 --skip-ssl-validation</a:t>
            </a:r>
            <a:endParaRPr/>
          </a:p>
          <a:p>
            <a:pPr indent="-285750" lvl="0" marL="28575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uaac token client get admin -s uN85htaJ4ZdKGqD8FamhmjF_c90eR2Fv (uN85htaJ4ZdKGqD8FamhmjF_c90eR2Fv is from </a:t>
            </a: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Ops Manager &gt; Pivotal Container Service &gt; Credentials &gt; Uaa Admin Secret</a:t>
            </a: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285750" lvl="0" marL="28575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uaac user add &lt;&lt;userid&gt;&gt; --emails &lt;&lt;email-id&gt;&gt; -p &lt;&lt;password&gt;&gt;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uaac member add pks.clusters.admin &lt;&lt;userid&gt;&gt;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Login to PKS</a:t>
            </a:r>
            <a:endParaRPr b="0" i="0" sz="16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28575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pks login -a api.pks.smanyamr.com -u &lt;&lt;userid&gt;&gt; -p &lt;&lt;password&gt;&gt; -k</a:t>
            </a:r>
            <a:endParaRPr b="0" i="0" sz="1800" u="none" cap="none" strike="noStrike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28575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pks create-cluster dotnetcore-101 --external-hostname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dotnetcore-101.pks.smanyamr.com --plan small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pks cluster dotnetcore-101</a:t>
            </a:r>
            <a:endParaRPr/>
          </a:p>
          <a:p>
            <a:pPr indent="-285750" lvl="0" marL="28575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Put the master vm behind load balancer</a:t>
            </a:r>
            <a:endParaRPr/>
          </a:p>
          <a:p>
            <a:pPr indent="-285750" lvl="0" marL="28575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 a firewall rule to expose 8443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Target a cluster on PKS</a:t>
            </a:r>
            <a:endParaRPr b="0" i="0" sz="16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28575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pks get-credentials dotnetcore-101</a:t>
            </a:r>
            <a:endParaRPr/>
          </a:p>
          <a:p>
            <a:pPr indent="-222250" lvl="0" marL="28575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Network Topology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Network Topology</a:t>
            </a:r>
            <a:endParaRPr/>
          </a:p>
        </p:txBody>
      </p:sp>
      <p:pic>
        <p:nvPicPr>
          <p:cNvPr id="204" name="Google Shape;20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2170" y="25400"/>
            <a:ext cx="7306429" cy="509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Dockerize &amp; push images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/>
              <a:t>Prerequisites</a:t>
            </a:r>
            <a:endParaRPr i="1"/>
          </a:p>
        </p:txBody>
      </p:sp>
      <p:sp>
        <p:nvSpPr>
          <p:cNvPr id="215" name="Google Shape;215;p24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Dockerize &amp; push image</a:t>
            </a:r>
            <a:endParaRPr/>
          </a:p>
        </p:txBody>
      </p:sp>
      <p:sp>
        <p:nvSpPr>
          <p:cNvPr id="216" name="Google Shape;216;p24"/>
          <p:cNvSpPr txBox="1"/>
          <p:nvPr/>
        </p:nvSpPr>
        <p:spPr>
          <a:xfrm>
            <a:off x="3273650" y="320625"/>
            <a:ext cx="5627700" cy="46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 dotnet core</a:t>
            </a:r>
            <a:endParaRPr b="0" i="0" sz="14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b="0" i="0" lang="en-US" sz="10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https://www.microsoft.com/net/download/macos</a:t>
            </a:r>
            <a:endParaRPr b="0" i="0" sz="10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 VSCode</a:t>
            </a:r>
            <a:endParaRPr b="0" i="0" sz="14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b="0" i="0" lang="en-US" sz="10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https://www.microsoft.com/net/download/macos</a:t>
            </a:r>
            <a:endParaRPr b="0" i="0" sz="10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 Docker</a:t>
            </a:r>
            <a:endParaRPr b="0" i="0" sz="14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b="0" i="0" lang="en-US" sz="10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https://store.docker.com/editions/community/docker-ce-desktop-mac</a:t>
            </a:r>
            <a:endParaRPr b="0" i="0" sz="10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Clone the repo</a:t>
            </a:r>
            <a:endParaRPr b="0" i="0" sz="12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	https://github.com/sreenivasmrpivot/DotnetCoreOnPKS</a:t>
            </a:r>
            <a:endParaRPr b="0" i="0" sz="10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2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/>
              <a:t>Solution Overview</a:t>
            </a:r>
            <a:endParaRPr i="1"/>
          </a:p>
        </p:txBody>
      </p:sp>
      <p:sp>
        <p:nvSpPr>
          <p:cNvPr id="222" name="Google Shape;222;p25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Dockerize &amp; push image</a:t>
            </a:r>
            <a:endParaRPr/>
          </a:p>
        </p:txBody>
      </p:sp>
      <p:pic>
        <p:nvPicPr>
          <p:cNvPr id="223" name="Google Shape;22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7089" y="292100"/>
            <a:ext cx="6494106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Dockerize &amp; push image</a:t>
            </a:r>
            <a:endParaRPr/>
          </a:p>
        </p:txBody>
      </p:sp>
      <p:sp>
        <p:nvSpPr>
          <p:cNvPr id="229" name="Google Shape;229;p26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Dev to Deploy</a:t>
            </a:r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2145" y="127000"/>
            <a:ext cx="6209955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/>
              <a:t>Prerequisites</a:t>
            </a:r>
            <a:endParaRPr i="1"/>
          </a:p>
        </p:txBody>
      </p:sp>
      <p:sp>
        <p:nvSpPr>
          <p:cNvPr id="236" name="Google Shape;236;p27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Dockerize &amp; push image</a:t>
            </a:r>
            <a:endParaRPr/>
          </a:p>
        </p:txBody>
      </p:sp>
      <p:sp>
        <p:nvSpPr>
          <p:cNvPr id="237" name="Google Shape;237;p27"/>
          <p:cNvSpPr txBox="1"/>
          <p:nvPr/>
        </p:nvSpPr>
        <p:spPr>
          <a:xfrm>
            <a:off x="3273650" y="320625"/>
            <a:ext cx="5627700" cy="46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Login to Harbor</a:t>
            </a:r>
            <a:endParaRPr b="0" i="0" sz="14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docker login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registry.harbor.smanyamr.com</a:t>
            </a:r>
            <a:endParaRPr b="0" i="0" sz="10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Build image</a:t>
            </a:r>
            <a:endParaRPr b="0" i="0" sz="14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docker build -t eshop.ui .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Tag image</a:t>
            </a:r>
            <a:endParaRPr b="0" i="0" sz="14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docker tag eshop.ui:latest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registry.harbor.smanyamr.com/dotnetcore-101/eshop.ui:v1.0.0 </a:t>
            </a:r>
            <a:endParaRPr b="0" i="0" sz="10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Push image</a:t>
            </a:r>
            <a:endParaRPr b="0" i="0" sz="14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 project called dotnetcore-101 in Harbor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docker push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registry.harbor.smanyamr.com/dotnetcore-101/eshop.ui:v1.0.0 </a:t>
            </a:r>
            <a:endParaRPr b="0" i="0" sz="10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docker registry secret</a:t>
            </a:r>
            <a:endParaRPr b="0" i="0" sz="14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kubectl create secret docker-registry smanharborconsecret --docker-server="registry.harbor.smanyamr.com" --docker-username=”&lt;&lt;username&gt;&gt;" --docker-password=“&lt;&lt;password&gt;&gt;"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--docker-email=“srajaram@pivotal.io</a:t>
            </a:r>
            <a:r>
              <a:rPr b="0" i="0" lang="en-US" sz="10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”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Deploy &amp; run dotnet micro services in PKS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t/>
            </a:r>
            <a:endParaRPr i="1"/>
          </a:p>
        </p:txBody>
      </p:sp>
      <p:sp>
        <p:nvSpPr>
          <p:cNvPr id="248" name="Google Shape;248;p29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Deploy &amp; run dotnet micro services in PKS</a:t>
            </a:r>
            <a:endParaRPr/>
          </a:p>
        </p:txBody>
      </p:sp>
      <p:sp>
        <p:nvSpPr>
          <p:cNvPr id="249" name="Google Shape;249;p29"/>
          <p:cNvSpPr txBox="1"/>
          <p:nvPr/>
        </p:nvSpPr>
        <p:spPr>
          <a:xfrm>
            <a:off x="3273650" y="320625"/>
            <a:ext cx="5627700" cy="46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Deploy dotnet micro services</a:t>
            </a:r>
            <a:endParaRPr b="0" i="0" sz="14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kubectl apply -f eShop.kubes.pks.yaml</a:t>
            </a:r>
            <a:endParaRPr b="0" i="0" sz="10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Run and test dotnet micro services</a:t>
            </a:r>
            <a:endParaRPr b="0" i="0" sz="14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500"/>
              </a:spcAft>
              <a:buSzPts val="1300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35" name="Google Shape;135;p12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Overview</a:t>
            </a:r>
            <a:endParaRPr/>
          </a:p>
        </p:txBody>
      </p:sp>
      <p:graphicFrame>
        <p:nvGraphicFramePr>
          <p:cNvPr id="136" name="Google Shape;136;p12"/>
          <p:cNvGraphicFramePr/>
          <p:nvPr/>
        </p:nvGraphicFramePr>
        <p:xfrm>
          <a:off x="3327375" y="2467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{47738FA2-BA6B-45D3-8877-31B9A66C0D19}</a:tableStyleId>
              </a:tblPr>
              <a:tblGrid>
                <a:gridCol w="2814050"/>
              </a:tblGrid>
              <a:tr h="883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Manual Install</a:t>
                      </a:r>
                      <a:r>
                        <a:rPr lang="en-US" sz="1400" u="none" cap="none" strike="noStrike">
                          <a:solidFill>
                            <a:schemeClr val="accent2"/>
                          </a:solidFill>
                        </a:rPr>
                        <a:t> of </a:t>
                      </a:r>
                      <a:r>
                        <a:rPr b="1" lang="en-US" sz="1400" u="none" cap="none" strike="noStrike">
                          <a:solidFill>
                            <a:schemeClr val="accent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PKS </a:t>
                      </a:r>
                      <a:r>
                        <a:rPr lang="en-US" sz="1400" u="none" cap="none" strike="noStrike">
                          <a:solidFill>
                            <a:schemeClr val="accent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on</a:t>
                      </a:r>
                      <a:r>
                        <a:rPr b="1" lang="en-US" sz="1400" u="none" cap="none" strike="noStrike">
                          <a:solidFill>
                            <a:schemeClr val="accent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GCP</a:t>
                      </a:r>
                      <a:endParaRPr b="1" sz="1400" u="none" cap="none" strike="noStrike">
                        <a:solidFill>
                          <a:schemeClr val="accent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accen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accen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Sneak peek at manual installation of PKS on GCP.</a:t>
                      </a:r>
                      <a:endParaRPr sz="1000" u="none" cap="none" strike="noStrike">
                        <a:solidFill>
                          <a:schemeClr val="accen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>
                        <a:alpha val="0"/>
                      </a:srgbClr>
                    </a:solidFill>
                  </a:tcPr>
                </a:tc>
              </a:tr>
              <a:tr h="952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Install </a:t>
                      </a:r>
                      <a:r>
                        <a:rPr b="1" lang="en-US" sz="1400" u="none" cap="none" strike="noStrike">
                          <a:solidFill>
                            <a:schemeClr val="accent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Harbor</a:t>
                      </a:r>
                      <a:r>
                        <a:rPr lang="en-US" sz="1400" u="none" cap="none" strike="noStrike">
                          <a:solidFill>
                            <a:schemeClr val="accent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tile on </a:t>
                      </a:r>
                      <a:r>
                        <a:rPr b="1" lang="en-US" sz="1400" u="none" cap="none" strike="noStrike">
                          <a:solidFill>
                            <a:schemeClr val="accent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GCP</a:t>
                      </a:r>
                      <a:endParaRPr b="1" sz="1400" u="none" cap="none" strike="noStrike">
                        <a:solidFill>
                          <a:schemeClr val="accen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accen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accen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Brief discussion about installation of Harbor on GCP and integrating it with PKS.</a:t>
                      </a:r>
                      <a:endParaRPr sz="1000" u="none" cap="none" strike="noStrike">
                        <a:solidFill>
                          <a:schemeClr val="accent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2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accent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Network Topology</a:t>
                      </a:r>
                      <a:endParaRPr b="0" sz="1400" u="none" cap="none" strike="noStrike">
                        <a:solidFill>
                          <a:schemeClr val="accen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accen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accen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Overview of the network topology of PKS demo environment.</a:t>
                      </a:r>
                      <a:endParaRPr sz="1000" u="none" cap="none" strike="noStrike">
                        <a:solidFill>
                          <a:schemeClr val="accent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8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accent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Dockerize</a:t>
                      </a:r>
                      <a:r>
                        <a:rPr b="0" i="0" lang="en-US" sz="1400" u="none" cap="none" strike="noStrike">
                          <a:solidFill>
                            <a:schemeClr val="accent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and push images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chemeClr val="accen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 cap="none" strike="noStrike">
                          <a:solidFill>
                            <a:schemeClr val="accen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Dockerize dotnet core applications and push the images to Harbor</a:t>
                      </a:r>
                      <a:r>
                        <a:rPr lang="en-US" sz="1000" u="none" cap="none" strike="noStrike">
                          <a:solidFill>
                            <a:schemeClr val="accen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 sz="1000" u="none" cap="none" strike="noStrike">
                        <a:solidFill>
                          <a:schemeClr val="accent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accent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Deploy and run dotnet microservices in </a:t>
                      </a:r>
                      <a:r>
                        <a:rPr b="1" i="0" lang="en-US" sz="1400" u="none" cap="none" strike="noStrike">
                          <a:solidFill>
                            <a:schemeClr val="accent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PKS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accent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 cap="none" strike="noStrike">
                          <a:solidFill>
                            <a:schemeClr val="accen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Deploy and test dotnet micro services on PKS</a:t>
                      </a:r>
                      <a:r>
                        <a:rPr lang="en-US" sz="1000" u="none" cap="none" strike="noStrike">
                          <a:solidFill>
                            <a:schemeClr val="accen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 sz="1000" u="none" cap="none" strike="noStrike">
                        <a:solidFill>
                          <a:schemeClr val="accent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37" name="Google Shape;13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2325" y="254000"/>
            <a:ext cx="930675" cy="825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FEFEF">
                <a:alpha val="49803"/>
              </a:srgbClr>
            </a:outerShdw>
          </a:effectLst>
        </p:spPr>
      </p:pic>
      <p:pic>
        <p:nvPicPr>
          <p:cNvPr id="138" name="Google Shape;138;p12"/>
          <p:cNvPicPr preferRelativeResize="0"/>
          <p:nvPr/>
        </p:nvPicPr>
        <p:blipFill rotWithShape="1">
          <a:blip r:embed="rId4">
            <a:alphaModFix/>
          </a:blip>
          <a:srcRect b="0" l="1314" r="1323" t="0"/>
          <a:stretch/>
        </p:blipFill>
        <p:spPr>
          <a:xfrm>
            <a:off x="6752825" y="254000"/>
            <a:ext cx="841775" cy="7757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FEFEF">
                <a:alpha val="49803"/>
              </a:srgbClr>
            </a:outerShdw>
          </a:effectLst>
        </p:spPr>
      </p:pic>
      <p:pic>
        <p:nvPicPr>
          <p:cNvPr id="139" name="Google Shape;13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4812" y="2125252"/>
            <a:ext cx="873125" cy="8846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FEFEF">
                <a:alpha val="49803"/>
              </a:srgbClr>
            </a:outerShdw>
          </a:effectLst>
        </p:spPr>
      </p:pic>
      <p:sp>
        <p:nvSpPr>
          <p:cNvPr id="140" name="Google Shape;140;p12"/>
          <p:cNvSpPr txBox="1"/>
          <p:nvPr/>
        </p:nvSpPr>
        <p:spPr>
          <a:xfrm>
            <a:off x="-1968500" y="254000"/>
            <a:ext cx="18466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2"/>
          <p:cNvSpPr txBox="1"/>
          <p:nvPr/>
        </p:nvSpPr>
        <p:spPr>
          <a:xfrm>
            <a:off x="-469900" y="1231900"/>
            <a:ext cx="18466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52824" y="3428701"/>
            <a:ext cx="2274335" cy="124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4812" y="1138877"/>
            <a:ext cx="878046" cy="884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Next iteration goals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t/>
            </a:r>
            <a:endParaRPr i="1"/>
          </a:p>
        </p:txBody>
      </p:sp>
      <p:sp>
        <p:nvSpPr>
          <p:cNvPr id="260" name="Google Shape;260;p31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Next iteration goals</a:t>
            </a:r>
            <a:endParaRPr/>
          </a:p>
        </p:txBody>
      </p:sp>
      <p:sp>
        <p:nvSpPr>
          <p:cNvPr id="261" name="Google Shape;261;p31"/>
          <p:cNvSpPr txBox="1"/>
          <p:nvPr/>
        </p:nvSpPr>
        <p:spPr>
          <a:xfrm>
            <a:off x="3273650" y="320625"/>
            <a:ext cx="5627700" cy="46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ConfigMaps externalize config for dotnet core micro services on PKS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 Discovery for dotnet core micro services on PKS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UAA for dotnet core micro services on PKS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Deploy api gateway for dotnet core micro services on PKS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https://www.getambassador.io/</a:t>
            </a:r>
            <a:endParaRPr b="0" i="0" sz="10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Move PAL .NET micro services to PKS an add to PAL content if required </a:t>
            </a:r>
            <a:endParaRPr b="0" i="0" sz="1400" u="none" cap="none" strike="noStrike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iconValley-01.jpg" id="266" name="Google Shape;266;p32"/>
          <p:cNvPicPr preferRelativeResize="0"/>
          <p:nvPr/>
        </p:nvPicPr>
        <p:blipFill rotWithShape="1">
          <a:blip r:embed="rId3">
            <a:alphaModFix/>
          </a:blip>
          <a:srcRect b="31254" l="0" r="25810" t="19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b="0" i="0" sz="2500" u="none" cap="none" strike="noStrike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69" name="Google Shape;269;p32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0" name="Google Shape;270;p32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271" name="Google Shape;271;p32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32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b="0" i="0" sz="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Manual Install of PKS on GCP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/>
              <a:t>Prerequisites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folHlink"/>
              </a:buClr>
              <a:buSzPts val="1100"/>
              <a:buNone/>
            </a:pPr>
            <a:r>
              <a:rPr lang="en-US" sz="800"/>
              <a:t>References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1500"/>
              </a:spcAft>
              <a:buClr>
                <a:schemeClr val="folHlink"/>
              </a:buClr>
              <a:buSzPts val="1100"/>
              <a:buNone/>
            </a:pPr>
            <a:r>
              <a:rPr lang="en-US" sz="800"/>
              <a:t>https://docs.pivotal.io/runtimes/pks/1-0/gcp-prepare-env.html</a:t>
            </a:r>
            <a:endParaRPr sz="800"/>
          </a:p>
        </p:txBody>
      </p:sp>
      <p:sp>
        <p:nvSpPr>
          <p:cNvPr id="154" name="Google Shape;154;p14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Manual Install of PKS on GCP</a:t>
            </a:r>
            <a:endParaRPr/>
          </a:p>
        </p:txBody>
      </p:sp>
      <p:sp>
        <p:nvSpPr>
          <p:cNvPr id="155" name="Google Shape;155;p14"/>
          <p:cNvSpPr txBox="1"/>
          <p:nvPr/>
        </p:nvSpPr>
        <p:spPr>
          <a:xfrm>
            <a:off x="3273650" y="320625"/>
            <a:ext cx="5671800" cy="46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GCP Account</a:t>
            </a:r>
            <a:endParaRPr b="0" i="0" sz="1000" u="none" cap="none" strike="noStrike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DNS</a:t>
            </a:r>
            <a:endParaRPr b="0" i="0" sz="10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If you have a domain registered with </a:t>
            </a:r>
            <a:r>
              <a:rPr b="0" i="1" lang="en-US" sz="8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GoDaddy</a:t>
            </a:r>
            <a:r>
              <a:rPr b="0" i="0" lang="en-US" sz="8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b="0" i="0" sz="8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b="0" i="0" lang="en-US" sz="8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Cloud DNS zones in GCP</a:t>
            </a:r>
            <a:endParaRPr b="0" i="0" sz="8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7" marL="1397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	pcf-zone, pks-zone, harbor-zone</a:t>
            </a:r>
            <a:endParaRPr/>
          </a:p>
          <a:p>
            <a:pPr indent="-317500" lvl="0" marL="4572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b="0" i="0" lang="en-US" sz="8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NS records in </a:t>
            </a:r>
            <a:r>
              <a:rPr b="0" i="1" lang="en-US" sz="8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GoDaddy</a:t>
            </a:r>
            <a:r>
              <a:rPr b="0" i="0" lang="en-US" sz="8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for the sub-domains matching values from the GCP </a:t>
            </a:r>
            <a:r>
              <a:rPr b="0" i="1" lang="en-US" sz="8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Cloud DNS</a:t>
            </a:r>
            <a:r>
              <a:rPr b="0" i="0" lang="en-US" sz="8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zones mentioned above.</a:t>
            </a:r>
            <a:endParaRPr/>
          </a:p>
          <a:p>
            <a:pPr indent="-317500" lvl="0" marL="4572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b="0" i="0" lang="en-US" sz="8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master and worker node service accounts in GCP (IAM &amp; admin → Service Accounts)</a:t>
            </a:r>
            <a:endParaRPr/>
          </a:p>
          <a:p>
            <a:pPr indent="-317500" lvl="0" marL="4572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b="0" i="0" lang="en-US" sz="8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the required subnets inside your virtual network</a:t>
            </a:r>
            <a:endParaRPr/>
          </a:p>
          <a:p>
            <a:pPr indent="-317500" lvl="0" marL="4572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b="0" i="0" lang="en-US" sz="8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the NAT instance VMs and corresponding routes</a:t>
            </a:r>
            <a:endParaRPr/>
          </a:p>
          <a:p>
            <a:pPr indent="-317500" lvl="0" marL="457200" marR="0" rtl="0" algn="l">
              <a:lnSpc>
                <a:spcPct val="110000"/>
              </a:lnSpc>
              <a:spcBef>
                <a:spcPts val="2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b="0" i="0" lang="en-US" sz="8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the firewall rules for the network</a:t>
            </a:r>
            <a:endParaRPr b="0" i="0" sz="8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/>
              <a:t>Install Steps</a:t>
            </a:r>
            <a:endParaRPr/>
          </a:p>
        </p:txBody>
      </p:sp>
      <p:sp>
        <p:nvSpPr>
          <p:cNvPr id="161" name="Google Shape;161;p15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Manual Install of PKS on GCP</a:t>
            </a:r>
            <a:endParaRPr/>
          </a:p>
        </p:txBody>
      </p:sp>
      <p:sp>
        <p:nvSpPr>
          <p:cNvPr id="162" name="Google Shape;162;p15"/>
          <p:cNvSpPr txBox="1"/>
          <p:nvPr/>
        </p:nvSpPr>
        <p:spPr>
          <a:xfrm>
            <a:off x="3273650" y="320625"/>
            <a:ext cx="5671800" cy="46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Steps</a:t>
            </a:r>
            <a:endParaRPr b="0" i="0" sz="14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b="0" i="0" lang="en-US" sz="14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 OpsManager</a:t>
            </a:r>
            <a:endParaRPr b="0" i="0" sz="14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2" marL="1397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b="0" i="0" lang="en-US" sz="10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https://docs.pivotal.io/runtimes/pks/1-0/gcp-om-deploy.html</a:t>
            </a:r>
            <a:endParaRPr b="0" i="0" sz="10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b="0" i="0" lang="en-US" sz="14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Configure BOSH Director on GCP </a:t>
            </a:r>
            <a:endParaRPr b="0" i="0" sz="14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97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b="0" i="0" lang="en-US" sz="10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https://docs.pivotal.io/runtimes/pks/1-0/gcp-om-config.html</a:t>
            </a:r>
            <a:endParaRPr b="0" i="0" sz="10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b="0" i="0" lang="en-US" sz="14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 and configure PKS tile </a:t>
            </a:r>
            <a:endParaRPr b="0" i="0" sz="14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97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b="0" i="0" lang="en-US" sz="10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https://docs.pivotal.io/runtimes/pks/1-0/installing-pks-gcp.html</a:t>
            </a:r>
            <a:endParaRPr b="0" i="0" sz="10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Install Harbor Tile on GCP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/>
              <a:t>Install and Integrate Steps</a:t>
            </a:r>
            <a:endParaRPr/>
          </a:p>
        </p:txBody>
      </p:sp>
      <p:sp>
        <p:nvSpPr>
          <p:cNvPr id="173" name="Google Shape;173;p17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Install Harbor tile on GCP</a:t>
            </a:r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3273650" y="320625"/>
            <a:ext cx="5671800" cy="46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Steps</a:t>
            </a:r>
            <a:endParaRPr b="0" i="0" sz="14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b="0" i="0" lang="en-US" sz="14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Download Harbor tile from Pivnet</a:t>
            </a:r>
            <a:endParaRPr b="0" i="0" sz="14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b="0" i="0" lang="en-US" sz="14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Upload the tile to Opsman</a:t>
            </a:r>
            <a:endParaRPr b="0" i="0" sz="14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b="0" i="0" lang="en-US" sz="14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Configure Harbor tile as per the below link</a:t>
            </a:r>
            <a:endParaRPr/>
          </a:p>
          <a:p>
            <a:pPr indent="0" lvl="2" marL="1397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b="0" i="0" lang="en-US" sz="10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https://docs.pivotal.io/partners/vmware-harbor/installing.html</a:t>
            </a:r>
            <a:endParaRPr b="0" i="0" sz="10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b="0" i="0" lang="en-US" sz="14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Integrate Harbor with PKS</a:t>
            </a:r>
            <a:endParaRPr/>
          </a:p>
          <a:p>
            <a:pPr indent="0" lvl="1" marL="1397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	Download the Root Certificate  </a:t>
            </a:r>
            <a:endParaRPr/>
          </a:p>
          <a:p>
            <a:pPr indent="0" lvl="1" marL="1397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	Adding it to Trusted certificates of Opsman</a:t>
            </a:r>
            <a:endParaRPr b="0" i="0" sz="10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Manage PKS clusters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/>
              <a:t>CLI tools</a:t>
            </a:r>
            <a:endParaRPr/>
          </a:p>
        </p:txBody>
      </p:sp>
      <p:sp>
        <p:nvSpPr>
          <p:cNvPr id="185" name="Google Shape;185;p19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Manage PKS clusters</a:t>
            </a: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3273650" y="320625"/>
            <a:ext cx="5671800" cy="46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uaac</a:t>
            </a:r>
            <a:endParaRPr b="0" i="0" sz="14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Used to interact with UAA server to manage users. </a:t>
            </a:r>
            <a:r>
              <a:rPr b="0" i="0" lang="en-US" sz="10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gem install cf-uaac</a:t>
            </a:r>
            <a:endParaRPr b="0" i="0" sz="14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pks</a:t>
            </a:r>
            <a:endParaRPr b="0" i="0" sz="14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Command line client to manage PKS clusters. It’s a single binary and can be downloaded from </a:t>
            </a:r>
            <a:r>
              <a:rPr b="0" i="0" lang="en-US" sz="10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https://network.pivotal.io/products/pivotal-container-service</a:t>
            </a:r>
            <a:endParaRPr b="0" i="0" sz="14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kubectl</a:t>
            </a:r>
            <a:endParaRPr b="0" i="0" sz="14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This is the main tool for interacting with kubernetes clusters. Install it by running: </a:t>
            </a:r>
            <a:r>
              <a:rPr b="0" i="0" lang="en-US" sz="10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brew install kubectl</a:t>
            </a:r>
            <a:endParaRPr b="0" i="0" sz="14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